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90" r:id="rId5"/>
    <p:sldId id="284" r:id="rId6"/>
    <p:sldId id="285" r:id="rId7"/>
    <p:sldId id="286" r:id="rId8"/>
    <p:sldId id="288" r:id="rId9"/>
    <p:sldId id="289" r:id="rId10"/>
    <p:sldId id="283" r:id="rId11"/>
  </p:sldIdLst>
  <p:sldSz cx="9144000" cy="5143500" type="screen16x9"/>
  <p:notesSz cx="6858000" cy="91440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  <p:embeddedFont>
      <p:font typeface="Inter Medium" panose="02000503000000020004" pitchFamily="2" charset="0"/>
      <p:regular r:id="rId17"/>
      <p:bold r:id="rId18"/>
      <p:italic r:id="rId19"/>
      <p:boldItalic r:id="rId20"/>
    </p:embeddedFont>
    <p:embeddedFont>
      <p:font typeface="Inter SemiBold" panose="020005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210F88-27BB-4D5B-8A9C-3F905AA3E084}">
  <a:tblStyle styleId="{CE210F88-27BB-4D5B-8A9C-3F905AA3E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578634E6-C685-79B6-4228-7923206B9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43D62945-796E-DFC2-299E-5D6D4F4FBC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98252465-5C8B-46D8-EF0E-22350D27C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387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2C61EB2-5B13-AFBD-8EBF-BE71D12C6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388AA356-56B7-6F61-C8FE-E5218A75D0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98621B4A-2297-4DEA-2CB5-20CD53C707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143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06D267E6-5416-9970-39FB-7668DB404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E065BEE0-1FA1-C2BA-1667-9E4B4CF255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61F41DA7-3B81-3077-2B23-2E0263F21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610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E2A7C26-B1D2-00E9-6961-E547D6219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BB01FF5D-A841-434A-62F0-4F52CCA4C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D1DAA37A-F65E-1B06-7E47-168C16F07E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7215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DC81B03-5EC5-A7EC-7FDB-C05B6AC8D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F0280132-D09B-65BC-9725-EBBCF64C6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E264F8FF-ED3E-F979-6BBA-840D40109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1230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6C3C144-5897-CE71-A728-51B28A03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874BA633-A1ED-DD8E-A25B-346136D36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C11C9433-C587-3E69-374B-7D70A51C48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448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5" y="1710024"/>
            <a:ext cx="6478200" cy="1458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Exploratory Data</a:t>
            </a:r>
            <a:b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Analysis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20900" y="2247025"/>
            <a:ext cx="77022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b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i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sz="2500" i="1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2702" y="4554375"/>
            <a:ext cx="6522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Marine - Lorédane - Martin - Amaury</a:t>
            </a:r>
            <a:endParaRPr sz="1000" i="1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 idx="4294967295"/>
          </p:nvPr>
        </p:nvSpPr>
        <p:spPr>
          <a:xfrm>
            <a:off x="735252" y="1702749"/>
            <a:ext cx="5620120" cy="217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EDA </a:t>
            </a:r>
            <a:b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Tinder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Speed Dating Analysis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E621A4-979C-AEDF-B61C-7AC1EC654864}"/>
              </a:ext>
            </a:extLst>
          </p:cNvPr>
          <p:cNvSpPr txBox="1"/>
          <p:nvPr/>
        </p:nvSpPr>
        <p:spPr>
          <a:xfrm>
            <a:off x="731520" y="1132580"/>
            <a:ext cx="72181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Remarques sur les données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existe une différence de notation entre les groupes sur les </a:t>
            </a:r>
            <a:r>
              <a:rPr lang="fr-FR" dirty="0" err="1"/>
              <a:t>batchs</a:t>
            </a:r>
            <a:r>
              <a:rPr lang="fr-FR" dirty="0"/>
              <a:t> 6 à 9 (notation de 1 à 10 au lieu de 100 points à distribuer).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constate un manque important de données, principalement concernant le remplissage des formulaires, notamment après le speed dating.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7E9D7DC-0D1D-697B-C5E7-E41337D7DC98}"/>
              </a:ext>
            </a:extLst>
          </p:cNvPr>
          <p:cNvSpPr txBox="1"/>
          <p:nvPr/>
        </p:nvSpPr>
        <p:spPr>
          <a:xfrm>
            <a:off x="731520" y="2571750"/>
            <a:ext cx="7218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Remarques sur la distribution des données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Parité respectée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Distribution ethnique déséquilibrée</a:t>
            </a:r>
          </a:p>
          <a:p>
            <a:endParaRPr lang="fr-FR" dirty="0"/>
          </a:p>
          <a:p>
            <a:r>
              <a:rPr lang="fr-FR" dirty="0"/>
              <a:t>Informations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hommes ont dit 45.53 % oui à un second RDV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femmes ont dit 37.88 % oui à un second RDV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% de match : 16.47 %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FDCE306D-C8FA-63D0-CD7D-61E1FAE7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198ED11-C98B-7DF4-8D51-E2BB29AF642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Speed Dating Analysis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9B8BA86-8110-21B9-EA85-4E3777CBEC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95A749A8-B709-53DF-96EE-83AA89F235F8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AD3FFDFB-A284-4CB2-DD72-8459D089E6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6945BB-B47A-33E9-0545-A5BF3FE5A7CB}"/>
              </a:ext>
            </a:extLst>
          </p:cNvPr>
          <p:cNvSpPr txBox="1"/>
          <p:nvPr/>
        </p:nvSpPr>
        <p:spPr>
          <a:xfrm>
            <a:off x="463375" y="1275281"/>
            <a:ext cx="694570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Variables clés : </a:t>
            </a:r>
          </a:p>
          <a:p>
            <a:pPr algn="l"/>
            <a:endParaRPr lang="fr-FR" b="1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match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(1/0) : match réciproque (deux "Yes").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dec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/ 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dec_o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décision du participant / du partenaire ce soir-là (1=Yes, 0=No).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sinc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intel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fun,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amb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shar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notes attribuées au partenaire lors du </a:t>
            </a:r>
            <a:r>
              <a:rPr lang="fr-FR" sz="1200" b="0" i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date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(1–10).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attr_o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...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notes que 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le partenaire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vous attribue.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pf_o_att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préférences déclarées du partenaire (vagues/échelles différentes selon </a:t>
            </a:r>
            <a:r>
              <a:rPr lang="fr-FR" sz="1200" b="0" i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wave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samerace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1 si même origine ethnique, 0 sinon.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age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age_o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âge du participant / du partenaire.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gender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0 = Femme, 1 = Homme.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order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 numéro du rendez-vous dans la soirée.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attr3_1, ..., amb3_1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 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auto-évaluations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(Time 1).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attr1_1, ..., shar1_1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: </a:t>
            </a:r>
            <a:r>
              <a:rPr lang="fr-FR" sz="12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importance déclarée</a:t>
            </a:r>
            <a:r>
              <a:rPr lang="fr-FR" sz="12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des attributs (Time 1).</a:t>
            </a:r>
          </a:p>
        </p:txBody>
      </p:sp>
    </p:spTree>
    <p:extLst>
      <p:ext uri="{BB962C8B-B14F-4D97-AF65-F5344CB8AC3E}">
        <p14:creationId xmlns:p14="http://schemas.microsoft.com/office/powerpoint/2010/main" val="88183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B5EB70E-6641-9F74-77FD-B70810BE4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E00D1DB-4296-2589-FDA1-28DCB04F259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Quel est le moins désirable des attributs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3E9AC00B-FFD2-AFE5-BD17-E20E49BDA3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82F9C15D-78BA-0535-2D00-FBC68CA0CB4E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1E486F21-016B-0742-B3A5-4F58C30708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7FA6343-BA0C-9F1F-A07C-29039A19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3" y="1106478"/>
            <a:ext cx="7628709" cy="3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1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9A67B14-D183-0677-BDCD-12A883A40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D5CD9CEE-5D83-915C-54D4-1C737010C3B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399350"/>
            <a:ext cx="7074258" cy="903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Importance de l'attractivité dans le choix vs impact réel ? 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9D64E3B-1A0A-33E7-6259-6F9CD7F5C9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2B6595E-AEC8-8822-8F7C-BD5F11C4180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1F250E9B-1B44-A430-15F5-0ED3EAA1FD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80FC42-0B75-95CB-B9FD-E15134DA0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52" y="1302553"/>
            <a:ext cx="7337593" cy="33085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9C560-73C4-E4EA-A9A5-E064CD9A500A}"/>
              </a:ext>
            </a:extLst>
          </p:cNvPr>
          <p:cNvSpPr/>
          <p:nvPr/>
        </p:nvSpPr>
        <p:spPr>
          <a:xfrm>
            <a:off x="2358780" y="2022877"/>
            <a:ext cx="365760" cy="2235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2C95BA-6C89-2A49-D1A7-60AA7D839342}"/>
              </a:ext>
            </a:extLst>
          </p:cNvPr>
          <p:cNvSpPr/>
          <p:nvPr/>
        </p:nvSpPr>
        <p:spPr>
          <a:xfrm>
            <a:off x="6545736" y="2022877"/>
            <a:ext cx="365760" cy="2235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12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34F6B78-C33E-620C-AC47-54426340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F742D16-2EA8-D45E-9D6F-CE4B13F4309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Les intérêts communs plus importants qu'une origine raciale commune 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26D74C6-13B2-408A-9017-59ED3F8D19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017FFC9F-4DD3-E47A-B5EA-F8D7ED43E0D8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C7007DB3-FE30-786D-A851-5931DA3D4A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A1D2CF-FAED-2F35-F7C8-2EDBBDE2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82" y="1898616"/>
            <a:ext cx="4950763" cy="2419592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9BE208AD-01B8-78F5-E4F4-E896A2A0E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458661"/>
              </p:ext>
            </p:extLst>
          </p:nvPr>
        </p:nvGraphicFramePr>
        <p:xfrm>
          <a:off x="627017" y="2810428"/>
          <a:ext cx="2478212" cy="110859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1962559131"/>
                    </a:ext>
                  </a:extLst>
                </a:gridCol>
                <a:gridCol w="1319972">
                  <a:extLst>
                    <a:ext uri="{9D8B030D-6E8A-4147-A177-3AD203B41FA5}">
                      <a16:colId xmlns:a16="http://schemas.microsoft.com/office/drawing/2014/main" val="3535379445"/>
                    </a:ext>
                  </a:extLst>
                </a:gridCol>
              </a:tblGrid>
              <a:tr h="369530">
                <a:tc>
                  <a:txBody>
                    <a:bodyPr/>
                    <a:lstStyle/>
                    <a:p>
                      <a:r>
                        <a:rPr lang="fr-FR" sz="1050" dirty="0"/>
                        <a:t>Réponse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56325"/>
                  </a:ext>
                </a:extLst>
              </a:tr>
              <a:tr h="369530">
                <a:tc>
                  <a:txBody>
                    <a:bodyPr/>
                    <a:lstStyle/>
                    <a:p>
                      <a:r>
                        <a:rPr lang="fr-FR" sz="105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 (non)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40,6882 %</a:t>
                      </a:r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87221"/>
                  </a:ext>
                </a:extLst>
              </a:tr>
              <a:tr h="369530">
                <a:tc>
                  <a:txBody>
                    <a:bodyPr/>
                    <a:lstStyle/>
                    <a:p>
                      <a:r>
                        <a:rPr lang="fr-FR" sz="1050" dirty="0"/>
                        <a:t>1 (oui)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43,3083 %</a:t>
                      </a:r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102328"/>
                  </a:ext>
                </a:extLst>
              </a:tr>
            </a:tbl>
          </a:graphicData>
        </a:graphic>
      </p:graphicFrame>
      <p:sp>
        <p:nvSpPr>
          <p:cNvPr id="4" name="Google Shape;72;p15">
            <a:extLst>
              <a:ext uri="{FF2B5EF4-FFF2-40B4-BE49-F238E27FC236}">
                <a16:creationId xmlns:a16="http://schemas.microsoft.com/office/drawing/2014/main" id="{18A1A54A-3F46-8343-31DA-DC6EF827B9DA}"/>
              </a:ext>
            </a:extLst>
          </p:cNvPr>
          <p:cNvSpPr txBox="1">
            <a:spLocks/>
          </p:cNvSpPr>
          <p:nvPr/>
        </p:nvSpPr>
        <p:spPr>
          <a:xfrm>
            <a:off x="556832" y="2339026"/>
            <a:ext cx="2618581" cy="46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Réponse à la demande d’un second rdv quand de la même ethnie</a:t>
            </a:r>
          </a:p>
        </p:txBody>
      </p:sp>
    </p:spTree>
    <p:extLst>
      <p:ext uri="{BB962C8B-B14F-4D97-AF65-F5344CB8AC3E}">
        <p14:creationId xmlns:p14="http://schemas.microsoft.com/office/powerpoint/2010/main" val="247706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BA54E09D-F5C7-6C2D-F335-59FC3281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47FA001B-A2F0-3EB7-AC23-431CEF57532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Les individus peuvent-ils prédire leur propre valeur perçue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A6DA4B1E-6A26-FF07-5D39-FE157CADC0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39E6E510-5C31-63B8-319F-795835F02739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9389E0-DD38-582B-163C-877AC469F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3" y="1232447"/>
            <a:ext cx="7821998" cy="3526954"/>
          </a:xfrm>
          <a:prstGeom prst="rect">
            <a:avLst/>
          </a:prstGeom>
        </p:spPr>
      </p:pic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9D62FB00-2C9B-C30C-5DD0-97C47F5A59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CB33CBB-F70C-F1A1-EF7D-A5CB65737053}"/>
              </a:ext>
            </a:extLst>
          </p:cNvPr>
          <p:cNvSpPr txBox="1"/>
          <p:nvPr/>
        </p:nvSpPr>
        <p:spPr>
          <a:xfrm>
            <a:off x="609143" y="1848475"/>
            <a:ext cx="25371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Si les individus sont capables de prédire leur propre valeur perçue, il devrait exister une corrélation entre la valeur qu’ils s’auto-attribuent et celle qui leur est attribuée par les partenaires.</a:t>
            </a:r>
          </a:p>
          <a:p>
            <a:endParaRPr lang="fr-FR" sz="1200" dirty="0"/>
          </a:p>
          <a:p>
            <a:r>
              <a:rPr lang="fr-FR" sz="1200" dirty="0"/>
              <a:t>Hors ce n’est pas le cas en faisant une matrice de corrélation (</a:t>
            </a:r>
            <a:r>
              <a:rPr lang="fr-FR" sz="1200" dirty="0" err="1"/>
              <a:t>pearson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310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4EAACAE-D43A-C444-BA68-A78CB1C29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0ABE40E-11FB-2E58-904A-2BB5FA2C8F8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074258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Pour avoir un deuxième rendez-vous la position des RDV est elle importante ?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E4E2DB3-E063-B775-34BE-A3D19F653D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74DDD234-6FF8-D117-020F-68066FD4B9EB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4F854877-69F3-54FE-8499-C3315AA0D3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12883D-2441-EFE6-DA1F-FFD6147DD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38" y="1519638"/>
            <a:ext cx="6568751" cy="29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104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425</Words>
  <Application>Microsoft Office PowerPoint</Application>
  <PresentationFormat>Affichage à l'écran (16:9)</PresentationFormat>
  <Paragraphs>66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SemiBold</vt:lpstr>
      <vt:lpstr>Inter Medium</vt:lpstr>
      <vt:lpstr>Simple Light</vt:lpstr>
      <vt:lpstr>Exploratory Data Analysis</vt:lpstr>
      <vt:lpstr>EDA  Tinder</vt:lpstr>
      <vt:lpstr>Speed Dating Analysis</vt:lpstr>
      <vt:lpstr>Speed Dating Analysis</vt:lpstr>
      <vt:lpstr>Quel est le moins désirable des attributs ?</vt:lpstr>
      <vt:lpstr>Importance de l'attractivité dans le choix vs impact réel ? </vt:lpstr>
      <vt:lpstr>Les intérêts communs plus importants qu'une origine raciale commune ?</vt:lpstr>
      <vt:lpstr>Les individus peuvent-ils prédire leur propre valeur perçue ?</vt:lpstr>
      <vt:lpstr>Pour avoir un deuxième rendez-vous la position des RDV est elle importante ?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BONNARD</dc:creator>
  <cp:lastModifiedBy>Martin BONNARD</cp:lastModifiedBy>
  <cp:revision>12</cp:revision>
  <dcterms:modified xsi:type="dcterms:W3CDTF">2025-11-14T15:22:47Z</dcterms:modified>
</cp:coreProperties>
</file>